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3" r:id="rId9"/>
    <p:sldId id="264" r:id="rId10"/>
    <p:sldId id="262" r:id="rId11"/>
    <p:sldId id="265" r:id="rId12"/>
    <p:sldId id="266" r:id="rId13"/>
    <p:sldId id="267" r:id="rId14"/>
    <p:sldId id="270" r:id="rId15"/>
    <p:sldId id="271" r:id="rId16"/>
    <p:sldId id="272" r:id="rId17"/>
    <p:sldId id="273" r:id="rId18"/>
    <p:sldId id="274" r:id="rId19"/>
    <p:sldId id="276" r:id="rId20"/>
    <p:sldId id="292" r:id="rId21"/>
    <p:sldId id="277" r:id="rId22"/>
    <p:sldId id="278" r:id="rId23"/>
    <p:sldId id="279" r:id="rId24"/>
    <p:sldId id="282" r:id="rId25"/>
    <p:sldId id="280" r:id="rId26"/>
    <p:sldId id="281"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15998E01-4F93-4972-AFED-8AF7ECA3E651}" type="datetimeFigureOut">
              <a:rPr lang="zh-CN" altLang="en-US" smtClean="0"/>
              <a:pPr/>
              <a:t>2015/12/5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8B7D85F-7314-406B-9B17-72163CCEC29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98E01-4F93-4972-AFED-8AF7ECA3E651}" type="datetimeFigureOut">
              <a:rPr lang="zh-CN" altLang="en-US" smtClean="0"/>
              <a:pPr/>
              <a:t>2015/12/5</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7D85F-7314-406B-9B17-72163CCEC29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85"/>
            <a:ext cx="7772400" cy="2000263"/>
          </a:xfrm>
        </p:spPr>
        <p:txBody>
          <a:bodyPr/>
          <a:lstStyle/>
          <a:p>
            <a:r>
              <a:rPr lang="en-US" altLang="zh-CN" b="1" dirty="0" smtClean="0">
                <a:solidFill>
                  <a:schemeClr val="tx2"/>
                </a:solidFill>
              </a:rPr>
              <a:t>《</a:t>
            </a:r>
            <a:r>
              <a:rPr lang="zh-CN" altLang="en-US" b="1" dirty="0" smtClean="0">
                <a:solidFill>
                  <a:schemeClr val="tx2"/>
                </a:solidFill>
              </a:rPr>
              <a:t>英语国家社会与文化入门</a:t>
            </a:r>
            <a:r>
              <a:rPr lang="en-US" altLang="zh-CN" b="1" dirty="0" smtClean="0">
                <a:solidFill>
                  <a:schemeClr val="tx2"/>
                </a:solidFill>
              </a:rPr>
              <a:t>》</a:t>
            </a:r>
            <a:r>
              <a:rPr lang="en-US" altLang="zh-CN" dirty="0" smtClean="0">
                <a:solidFill>
                  <a:schemeClr val="tx2"/>
                </a:solidFill>
              </a:rPr>
              <a:t>(</a:t>
            </a:r>
            <a:r>
              <a:rPr lang="zh-CN" altLang="en-US" dirty="0" smtClean="0">
                <a:solidFill>
                  <a:schemeClr val="tx2"/>
                </a:solidFill>
              </a:rPr>
              <a:t>下册）</a:t>
            </a:r>
            <a:endParaRPr lang="zh-CN" altLang="en-US" dirty="0"/>
          </a:p>
        </p:txBody>
      </p:sp>
      <p:sp>
        <p:nvSpPr>
          <p:cNvPr id="3" name="Subtitle 2"/>
          <p:cNvSpPr>
            <a:spLocks noGrp="1"/>
          </p:cNvSpPr>
          <p:nvPr>
            <p:ph type="subTitle" idx="1"/>
          </p:nvPr>
        </p:nvSpPr>
        <p:spPr>
          <a:xfrm>
            <a:off x="1000100" y="2928934"/>
            <a:ext cx="7429552" cy="3071834"/>
          </a:xfrm>
        </p:spPr>
        <p:txBody>
          <a:bodyPr>
            <a:noAutofit/>
          </a:bodyPr>
          <a:lstStyle/>
          <a:p>
            <a:r>
              <a:rPr lang="en-US" altLang="zh-CN" sz="3600" dirty="0" smtClean="0">
                <a:solidFill>
                  <a:srgbClr val="FF0000"/>
                </a:solidFill>
                <a:latin typeface="Baskerville Old Face" pitchFamily="18" charset="0"/>
              </a:rPr>
              <a:t>The Society and Culture </a:t>
            </a:r>
          </a:p>
          <a:p>
            <a:r>
              <a:rPr lang="en-US" altLang="zh-CN" sz="3600" dirty="0" smtClean="0">
                <a:solidFill>
                  <a:srgbClr val="FF0000"/>
                </a:solidFill>
                <a:latin typeface="Baskerville Old Face" pitchFamily="18" charset="0"/>
              </a:rPr>
              <a:t>of Major English-Speaking Countries</a:t>
            </a:r>
          </a:p>
          <a:p>
            <a:r>
              <a:rPr lang="en-US" altLang="zh-CN" sz="3600" dirty="0" smtClean="0">
                <a:solidFill>
                  <a:srgbClr val="FF0000"/>
                </a:solidFill>
                <a:latin typeface="Baskerville Old Face" pitchFamily="18" charset="0"/>
              </a:rPr>
              <a:t>An Introduction</a:t>
            </a:r>
          </a:p>
          <a:p>
            <a:r>
              <a:rPr lang="en-US" altLang="zh-CN" sz="3600" dirty="0" smtClean="0">
                <a:solidFill>
                  <a:srgbClr val="FF0000"/>
                </a:solidFill>
                <a:latin typeface="Baskerville Old Face" pitchFamily="18" charset="0"/>
              </a:rPr>
              <a:t>(Book Two)</a:t>
            </a:r>
            <a:endParaRPr lang="zh-CN" altLang="en-US" sz="3600" dirty="0">
              <a:solidFill>
                <a:srgbClr val="FF0000"/>
              </a:solidFill>
              <a:latin typeface="Baskerville Old Fac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086724" cy="1571628"/>
          </a:xfrm>
        </p:spPr>
        <p:txBody>
          <a:bodyPr>
            <a:normAutofit fontScale="90000"/>
          </a:bodyPr>
          <a:lstStyle/>
          <a:p>
            <a:r>
              <a:rPr lang="en-US" sz="3200" dirty="0" smtClean="0">
                <a:latin typeface="Times New Roman" pitchFamily="18" charset="0"/>
                <a:cs typeface="Times New Roman" pitchFamily="18" charset="0"/>
              </a:rPr>
              <a:t>II. The Three Forces that Led to the Development of Europe and the English Permanent Settlements of Europeans in North America</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357430"/>
            <a:ext cx="8229600" cy="3768733"/>
          </a:xfrm>
        </p:spPr>
        <p:txBody>
          <a:bodyPr>
            <a:normAutofit fontScale="85000" lnSpcReduction="10000"/>
          </a:bodyPr>
          <a:lstStyle/>
          <a:p>
            <a:pPr>
              <a:buNone/>
            </a:pPr>
            <a:r>
              <a:rPr lang="en-US" dirty="0" smtClean="0">
                <a:latin typeface="Times New Roman" pitchFamily="18" charset="0"/>
                <a:cs typeface="Times New Roman" pitchFamily="18" charset="0"/>
              </a:rPr>
              <a:t>B. The Renaissance (from the mid 14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to the end of the 16</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century</a:t>
            </a:r>
          </a:p>
          <a:p>
            <a:r>
              <a:rPr lang="en-US" dirty="0" smtClean="0">
                <a:latin typeface="Times New Roman" pitchFamily="18" charset="0"/>
                <a:cs typeface="Times New Roman" pitchFamily="18" charset="0"/>
              </a:rPr>
              <a:t>   God-centered world challenged;</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authority of the Bible challenged;</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changing outlook on life;</a:t>
            </a:r>
          </a:p>
          <a:p>
            <a:r>
              <a:rPr lang="en-US" dirty="0" smtClean="0">
                <a:latin typeface="Times New Roman" pitchFamily="18" charset="0"/>
                <a:cs typeface="Times New Roman" pitchFamily="18" charset="0"/>
              </a:rPr>
              <a:t>   the burst of creativity in the fine arts;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flourishing in the literary sphere;</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expansion of scientific and philosophical horizons</a:t>
            </a:r>
            <a:endParaRPr lang="zh-CN" alt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sz="3600" dirty="0">
                <a:latin typeface="Times New Roman" pitchFamily="18" charset="0"/>
                <a:cs typeface="Times New Roman" pitchFamily="18" charset="0"/>
              </a:rPr>
              <a:t>Renaissance</a:t>
            </a:r>
            <a:endParaRPr lang="zh-CN" altLang="en-US" sz="3600" dirty="0">
              <a:latin typeface="Times New Roman" pitchFamily="18" charset="0"/>
              <a:cs typeface="Times New Roman" pitchFamily="18" charset="0"/>
            </a:endParaRPr>
          </a:p>
        </p:txBody>
      </p:sp>
      <p:sp>
        <p:nvSpPr>
          <p:cNvPr id="4" name="Text Placeholder 3"/>
          <p:cNvSpPr>
            <a:spLocks noGrp="1"/>
          </p:cNvSpPr>
          <p:nvPr>
            <p:ph type="body" idx="1"/>
          </p:nvPr>
        </p:nvSpPr>
        <p:spPr>
          <a:xfrm>
            <a:off x="642910" y="1214423"/>
            <a:ext cx="3214710" cy="500066"/>
          </a:xfrm>
        </p:spPr>
        <p:txBody>
          <a:bodyPr>
            <a:normAutofit/>
          </a:bodyPr>
          <a:lstStyle/>
          <a:p>
            <a:r>
              <a:rPr lang="en-US" altLang="zh-CN" b="0" dirty="0" smtClean="0">
                <a:latin typeface="Times New Roman" pitchFamily="18" charset="0"/>
                <a:cs typeface="Times New Roman" pitchFamily="18" charset="0"/>
              </a:rPr>
              <a:t>Leonardo </a:t>
            </a:r>
            <a:r>
              <a:rPr lang="en-US" altLang="zh-CN" b="0" dirty="0" err="1" smtClean="0">
                <a:latin typeface="Times New Roman" pitchFamily="18" charset="0"/>
                <a:cs typeface="Times New Roman" pitchFamily="18" charset="0"/>
              </a:rPr>
              <a:t>da</a:t>
            </a:r>
            <a:r>
              <a:rPr lang="en-US" altLang="zh-CN" b="0" dirty="0" smtClean="0">
                <a:latin typeface="Times New Roman" pitchFamily="18" charset="0"/>
                <a:cs typeface="Times New Roman" pitchFamily="18" charset="0"/>
              </a:rPr>
              <a:t> Vinci</a:t>
            </a:r>
            <a:endParaRPr lang="zh-CN" altLang="en-US" b="0" dirty="0">
              <a:latin typeface="Times New Roman" pitchFamily="18" charset="0"/>
              <a:cs typeface="Times New Roman" pitchFamily="18" charset="0"/>
            </a:endParaRPr>
          </a:p>
        </p:txBody>
      </p:sp>
      <p:pic>
        <p:nvPicPr>
          <p:cNvPr id="8" name="Content Placeholder 7" descr="图2.jpg"/>
          <p:cNvPicPr>
            <a:picLocks noGrp="1" noChangeAspect="1"/>
          </p:cNvPicPr>
          <p:nvPr>
            <p:ph sz="half" idx="2"/>
          </p:nvPr>
        </p:nvPicPr>
        <p:blipFill>
          <a:blip r:embed="rId2"/>
          <a:stretch>
            <a:fillRect/>
          </a:stretch>
        </p:blipFill>
        <p:spPr>
          <a:xfrm>
            <a:off x="785786" y="1918994"/>
            <a:ext cx="2928958" cy="4592606"/>
          </a:xfrm>
        </p:spPr>
      </p:pic>
      <p:sp>
        <p:nvSpPr>
          <p:cNvPr id="6" name="Text Placeholder 5"/>
          <p:cNvSpPr>
            <a:spLocks noGrp="1"/>
          </p:cNvSpPr>
          <p:nvPr>
            <p:ph type="body" sz="quarter" idx="3"/>
          </p:nvPr>
        </p:nvSpPr>
        <p:spPr>
          <a:xfrm>
            <a:off x="4143372" y="1357298"/>
            <a:ext cx="4041775" cy="285752"/>
          </a:xfrm>
        </p:spPr>
        <p:txBody>
          <a:bodyPr>
            <a:noAutofit/>
          </a:bodyPr>
          <a:lstStyle/>
          <a:p>
            <a:r>
              <a:rPr lang="en-US" altLang="zh-CN" b="0" dirty="0" err="1" smtClean="0">
                <a:latin typeface="Times New Roman" pitchFamily="18" charset="0"/>
                <a:cs typeface="Times New Roman" pitchFamily="18" charset="0"/>
              </a:rPr>
              <a:t>Nicolaus</a:t>
            </a:r>
            <a:r>
              <a:rPr lang="en-US" altLang="zh-CN" b="0" dirty="0" smtClean="0">
                <a:latin typeface="Times New Roman" pitchFamily="18" charset="0"/>
                <a:cs typeface="Times New Roman" pitchFamily="18" charset="0"/>
              </a:rPr>
              <a:t> Copernicus</a:t>
            </a:r>
            <a:endParaRPr lang="zh-CN" altLang="en-US" b="0" dirty="0">
              <a:latin typeface="Times New Roman" pitchFamily="18" charset="0"/>
              <a:cs typeface="Times New Roman" pitchFamily="18" charset="0"/>
            </a:endParaRPr>
          </a:p>
        </p:txBody>
      </p:sp>
      <p:pic>
        <p:nvPicPr>
          <p:cNvPr id="9" name="Content Placeholder 8" descr="copernicus-picture.jpg"/>
          <p:cNvPicPr>
            <a:picLocks noGrp="1" noChangeAspect="1"/>
          </p:cNvPicPr>
          <p:nvPr>
            <p:ph sz="quarter" idx="4"/>
          </p:nvPr>
        </p:nvPicPr>
        <p:blipFill>
          <a:blip r:embed="rId3"/>
          <a:stretch>
            <a:fillRect/>
          </a:stretch>
        </p:blipFill>
        <p:spPr>
          <a:xfrm>
            <a:off x="3843313" y="2312192"/>
            <a:ext cx="5014967" cy="376122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274638"/>
            <a:ext cx="8186766" cy="1582726"/>
          </a:xfrm>
        </p:spPr>
        <p:txBody>
          <a:bodyPr>
            <a:normAutofit fontScale="90000"/>
          </a:bodyPr>
          <a:lstStyle/>
          <a:p>
            <a:r>
              <a:rPr lang="en-US" sz="3200" dirty="0" smtClean="0">
                <a:latin typeface="Times New Roman" pitchFamily="18" charset="0"/>
                <a:cs typeface="Times New Roman" pitchFamily="18" charset="0"/>
              </a:rPr>
              <a:t>II. The Three Forces that Led to the Development of Europe and the English Permanent Settlements of Europeans in North America</a:t>
            </a:r>
            <a:endParaRPr lang="zh-CN" altLang="en-US" sz="3200" dirty="0">
              <a:latin typeface="Times New Roman" pitchFamily="18" charset="0"/>
              <a:cs typeface="Times New Roman" pitchFamily="18" charset="0"/>
            </a:endParaRPr>
          </a:p>
        </p:txBody>
      </p:sp>
      <p:sp>
        <p:nvSpPr>
          <p:cNvPr id="8" name="Content Placeholder 7"/>
          <p:cNvSpPr>
            <a:spLocks noGrp="1"/>
          </p:cNvSpPr>
          <p:nvPr>
            <p:ph idx="1"/>
          </p:nvPr>
        </p:nvSpPr>
        <p:spPr>
          <a:xfrm>
            <a:off x="500034" y="2000240"/>
            <a:ext cx="8186766" cy="4125923"/>
          </a:xfrm>
        </p:spPr>
        <p:txBody>
          <a:bodyPr>
            <a:normAutofit fontScale="85000" lnSpcReduction="20000"/>
          </a:bodyPr>
          <a:lstStyle/>
          <a:p>
            <a:pPr>
              <a:buNone/>
            </a:pPr>
            <a:r>
              <a:rPr lang="en-US" dirty="0">
                <a:latin typeface="Times New Roman" pitchFamily="18" charset="0"/>
                <a:cs typeface="Times New Roman" pitchFamily="18" charset="0"/>
              </a:rPr>
              <a:t>C. The Religious Reformation (or Protestant Reformation</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Martin Luther and John Calvin</a:t>
            </a:r>
          </a:p>
          <a:p>
            <a:r>
              <a:rPr lang="en-US" dirty="0" smtClean="0">
                <a:latin typeface="Times New Roman" pitchFamily="18" charset="0"/>
                <a:cs typeface="Times New Roman" pitchFamily="18" charset="0"/>
              </a:rPr>
              <a:t>They believed  that sinful men could only win   salvation by faith in Jesus Christ; </a:t>
            </a:r>
          </a:p>
          <a:p>
            <a:r>
              <a:rPr lang="en-US" dirty="0" smtClean="0">
                <a:latin typeface="Times New Roman" pitchFamily="18" charset="0"/>
                <a:cs typeface="Times New Roman" pitchFamily="18" charset="0"/>
              </a:rPr>
              <a:t>They believed that Bible was the only true guide to the will of God; </a:t>
            </a:r>
          </a:p>
          <a:p>
            <a:r>
              <a:rPr lang="en-US" dirty="0" smtClean="0">
                <a:latin typeface="Times New Roman" pitchFamily="18" charset="0"/>
                <a:cs typeface="Times New Roman" pitchFamily="18" charset="0"/>
              </a:rPr>
              <a:t>They challenged the authority of the Pope and the Catholic Church; </a:t>
            </a:r>
          </a:p>
          <a:p>
            <a:r>
              <a:rPr lang="en-US" dirty="0" smtClean="0">
                <a:latin typeface="Times New Roman" pitchFamily="18" charset="0"/>
                <a:cs typeface="Times New Roman" pitchFamily="18" charset="0"/>
              </a:rPr>
              <a:t>They believed in establishing a direct contact with God </a:t>
            </a:r>
            <a:endParaRPr lang="zh-CN" alt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The Religious Reformation</a:t>
            </a:r>
            <a:endParaRPr lang="zh-CN" altLang="en-US" sz="3600" dirty="0">
              <a:latin typeface="Times New Roman" pitchFamily="18" charset="0"/>
              <a:cs typeface="Times New Roman" pitchFamily="18" charset="0"/>
            </a:endParaRPr>
          </a:p>
        </p:txBody>
      </p:sp>
      <p:sp>
        <p:nvSpPr>
          <p:cNvPr id="6" name="Text Placeholder 5"/>
          <p:cNvSpPr>
            <a:spLocks noGrp="1"/>
          </p:cNvSpPr>
          <p:nvPr>
            <p:ph type="body" idx="1"/>
          </p:nvPr>
        </p:nvSpPr>
        <p:spPr/>
        <p:txBody>
          <a:bodyPr/>
          <a:lstStyle/>
          <a:p>
            <a:r>
              <a:rPr lang="en-US" b="0" dirty="0">
                <a:latin typeface="Times New Roman" pitchFamily="18" charset="0"/>
                <a:cs typeface="Times New Roman" pitchFamily="18" charset="0"/>
              </a:rPr>
              <a:t>Martin Luther</a:t>
            </a:r>
            <a:endParaRPr lang="zh-CN" altLang="en-US" b="0" dirty="0">
              <a:latin typeface="Times New Roman" pitchFamily="18" charset="0"/>
              <a:cs typeface="Times New Roman" pitchFamily="18" charset="0"/>
            </a:endParaRPr>
          </a:p>
        </p:txBody>
      </p:sp>
      <p:pic>
        <p:nvPicPr>
          <p:cNvPr id="10" name="Content Placeholder 9" descr="martin luther_.jpg"/>
          <p:cNvPicPr>
            <a:picLocks noGrp="1" noChangeAspect="1"/>
          </p:cNvPicPr>
          <p:nvPr>
            <p:ph sz="half" idx="2"/>
          </p:nvPr>
        </p:nvPicPr>
        <p:blipFill>
          <a:blip r:embed="rId2"/>
          <a:stretch>
            <a:fillRect/>
          </a:stretch>
        </p:blipFill>
        <p:spPr>
          <a:xfrm>
            <a:off x="556529" y="2357430"/>
            <a:ext cx="3841530" cy="4000527"/>
          </a:xfrm>
        </p:spPr>
      </p:pic>
      <p:sp>
        <p:nvSpPr>
          <p:cNvPr id="8" name="Text Placeholder 7"/>
          <p:cNvSpPr>
            <a:spLocks noGrp="1"/>
          </p:cNvSpPr>
          <p:nvPr>
            <p:ph type="body" sz="quarter" idx="3"/>
          </p:nvPr>
        </p:nvSpPr>
        <p:spPr/>
        <p:txBody>
          <a:bodyPr/>
          <a:lstStyle/>
          <a:p>
            <a:r>
              <a:rPr lang="en-US" b="0" dirty="0" smtClean="0">
                <a:latin typeface="Times New Roman" pitchFamily="18" charset="0"/>
                <a:cs typeface="Times New Roman" pitchFamily="18" charset="0"/>
              </a:rPr>
              <a:t>Church selling </a:t>
            </a:r>
            <a:r>
              <a:rPr lang="en-US" b="0" dirty="0">
                <a:latin typeface="Times New Roman" pitchFamily="18" charset="0"/>
                <a:cs typeface="Times New Roman" pitchFamily="18" charset="0"/>
              </a:rPr>
              <a:t>indulgences</a:t>
            </a:r>
            <a:endParaRPr lang="zh-CN" altLang="en-US" b="0" dirty="0">
              <a:latin typeface="Times New Roman" pitchFamily="18" charset="0"/>
              <a:cs typeface="Times New Roman" pitchFamily="18" charset="0"/>
            </a:endParaRPr>
          </a:p>
        </p:txBody>
      </p:sp>
      <p:pic>
        <p:nvPicPr>
          <p:cNvPr id="11" name="Content Placeholder 10" descr="图5.jpg"/>
          <p:cNvPicPr>
            <a:picLocks noGrp="1" noChangeAspect="1"/>
          </p:cNvPicPr>
          <p:nvPr>
            <p:ph sz="quarter" idx="4"/>
          </p:nvPr>
        </p:nvPicPr>
        <p:blipFill>
          <a:blip r:embed="rId3"/>
          <a:stretch>
            <a:fillRect/>
          </a:stretch>
        </p:blipFill>
        <p:spPr>
          <a:xfrm>
            <a:off x="4948071" y="2363187"/>
            <a:ext cx="3267267" cy="402467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Times New Roman" pitchFamily="18" charset="0"/>
                <a:cs typeface="Times New Roman" pitchFamily="18" charset="0"/>
              </a:rPr>
              <a:t>III. The Four Colonial Patterns in North America: </a:t>
            </a:r>
            <a:br>
              <a:rPr lang="en-US" sz="3200" dirty="0" smtClean="0">
                <a:latin typeface="Times New Roman" pitchFamily="18" charset="0"/>
                <a:cs typeface="Times New Roman" pitchFamily="18" charset="0"/>
              </a:rPr>
            </a:br>
            <a:endParaRPr lang="zh-CN" altLang="en-US" sz="3200" dirty="0">
              <a:latin typeface="Times New Roman" pitchFamily="18" charset="0"/>
              <a:cs typeface="Times New Roman" pitchFamily="18" charset="0"/>
            </a:endParaRPr>
          </a:p>
        </p:txBody>
      </p:sp>
      <p:sp>
        <p:nvSpPr>
          <p:cNvPr id="3" name="Text Placeholder 2"/>
          <p:cNvSpPr>
            <a:spLocks noGrp="1"/>
          </p:cNvSpPr>
          <p:nvPr>
            <p:ph type="body" idx="1"/>
          </p:nvPr>
        </p:nvSpPr>
        <p:spPr>
          <a:xfrm>
            <a:off x="428596" y="1357299"/>
            <a:ext cx="4068792" cy="928694"/>
          </a:xfrm>
        </p:spPr>
        <p:txBody>
          <a:bodyPr>
            <a:normAutofit lnSpcReduction="10000"/>
          </a:bodyPr>
          <a:lstStyle/>
          <a:p>
            <a:r>
              <a:rPr lang="en-US" sz="2800" b="0" dirty="0" smtClean="0">
                <a:latin typeface="Times New Roman" pitchFamily="18" charset="0"/>
                <a:cs typeface="Times New Roman" pitchFamily="18" charset="0"/>
              </a:rPr>
              <a:t>The First Colonial Pattern--Jamestown in Virginia</a:t>
            </a:r>
            <a:endParaRPr lang="zh-CN" altLang="en-US" sz="2800" b="0" dirty="0">
              <a:latin typeface="Times New Roman" pitchFamily="18" charset="0"/>
              <a:cs typeface="Times New Roman" pitchFamily="18" charset="0"/>
            </a:endParaRPr>
          </a:p>
        </p:txBody>
      </p:sp>
      <p:pic>
        <p:nvPicPr>
          <p:cNvPr id="7" name="Content Placeholder 6" descr="jamestown1.gif"/>
          <p:cNvPicPr>
            <a:picLocks noGrp="1" noChangeAspect="1"/>
          </p:cNvPicPr>
          <p:nvPr>
            <p:ph sz="half" idx="2"/>
          </p:nvPr>
        </p:nvPicPr>
        <p:blipFill>
          <a:blip r:embed="rId2"/>
          <a:stretch>
            <a:fillRect/>
          </a:stretch>
        </p:blipFill>
        <p:spPr>
          <a:xfrm>
            <a:off x="38864" y="3071810"/>
            <a:ext cx="4572032" cy="2857520"/>
          </a:xfrm>
        </p:spPr>
      </p:pic>
      <p:sp>
        <p:nvSpPr>
          <p:cNvPr id="5" name="Text Placeholder 4"/>
          <p:cNvSpPr>
            <a:spLocks noGrp="1"/>
          </p:cNvSpPr>
          <p:nvPr>
            <p:ph type="body" sz="quarter" idx="3"/>
          </p:nvPr>
        </p:nvSpPr>
        <p:spPr>
          <a:xfrm rot="10800000" flipV="1">
            <a:off x="4645024" y="5143512"/>
            <a:ext cx="4041775" cy="1214444"/>
          </a:xfrm>
        </p:spPr>
        <p:txBody>
          <a:bodyPr>
            <a:normAutofit fontScale="92500" lnSpcReduction="10000"/>
          </a:bodyPr>
          <a:lstStyle/>
          <a:p>
            <a:r>
              <a:rPr lang="en-US" sz="2000" b="0" dirty="0" smtClean="0">
                <a:latin typeface="Times New Roman" pitchFamily="18" charset="0"/>
                <a:cs typeface="Times New Roman" pitchFamily="18" charset="0"/>
              </a:rPr>
              <a:t>The first English permanent settlement was founded in 1607 in Jamestown, Virginia (Left).  The above picture shows the </a:t>
            </a:r>
            <a:r>
              <a:rPr lang="en-US" altLang="zh-CN" sz="2000" b="0" dirty="0" smtClean="0">
                <a:latin typeface="Times New Roman" pitchFamily="18" charset="0"/>
                <a:cs typeface="Times New Roman" pitchFamily="18" charset="0"/>
              </a:rPr>
              <a:t>fort of Jamestown.</a:t>
            </a:r>
            <a:endParaRPr lang="zh-CN" altLang="en-US" sz="2000" b="0" dirty="0">
              <a:latin typeface="Times New Roman" pitchFamily="18" charset="0"/>
              <a:cs typeface="Times New Roman" pitchFamily="18" charset="0"/>
            </a:endParaRPr>
          </a:p>
        </p:txBody>
      </p:sp>
      <p:pic>
        <p:nvPicPr>
          <p:cNvPr id="8" name="Content Placeholder 7" descr="jamestown2.jpg"/>
          <p:cNvPicPr>
            <a:picLocks noGrp="1" noChangeAspect="1"/>
          </p:cNvPicPr>
          <p:nvPr>
            <p:ph sz="quarter" idx="4"/>
          </p:nvPr>
        </p:nvPicPr>
        <p:blipFill>
          <a:blip r:embed="rId3" cstate="print"/>
          <a:stretch>
            <a:fillRect/>
          </a:stretch>
        </p:blipFill>
        <p:spPr>
          <a:xfrm>
            <a:off x="4572000" y="1428736"/>
            <a:ext cx="4384897" cy="350046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7158" y="274638"/>
            <a:ext cx="8329642" cy="2368544"/>
          </a:xfrm>
        </p:spPr>
        <p:txBody>
          <a:bodyPr>
            <a:noAutofit/>
          </a:bodyPr>
          <a:lstStyle/>
          <a:p>
            <a:r>
              <a:rPr lang="en-US" sz="3600" dirty="0" smtClean="0">
                <a:latin typeface="Times New Roman" pitchFamily="18" charset="0"/>
                <a:cs typeface="Times New Roman" pitchFamily="18" charset="0"/>
              </a:rPr>
              <a:t>Two events that took place in Jamestown that would influence the shaping of American culture</a:t>
            </a:r>
            <a:endParaRPr lang="zh-CN" altLang="en-US" sz="3600" dirty="0">
              <a:latin typeface="Times New Roman" pitchFamily="18" charset="0"/>
              <a:cs typeface="Times New Roman" pitchFamily="18" charset="0"/>
            </a:endParaRPr>
          </a:p>
        </p:txBody>
      </p:sp>
      <p:sp>
        <p:nvSpPr>
          <p:cNvPr id="8" name="Content Placeholder 7"/>
          <p:cNvSpPr>
            <a:spLocks noGrp="1"/>
          </p:cNvSpPr>
          <p:nvPr>
            <p:ph idx="1"/>
          </p:nvPr>
        </p:nvSpPr>
        <p:spPr>
          <a:xfrm>
            <a:off x="500034" y="2928934"/>
            <a:ext cx="8186766" cy="3197229"/>
          </a:xfrm>
        </p:spPr>
        <p:txBody>
          <a:bodyPr/>
          <a:lstStyle/>
          <a:p>
            <a:r>
              <a:rPr lang="en-US" dirty="0" smtClean="0">
                <a:latin typeface="Times New Roman" pitchFamily="18" charset="0"/>
                <a:cs typeface="Times New Roman" pitchFamily="18" charset="0"/>
              </a:rPr>
              <a:t>The House of Burgesses</a:t>
            </a:r>
            <a:endParaRPr lang="zh-CN" alt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start of enslavement</a:t>
            </a:r>
            <a:endParaRPr lang="zh-CN" alt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Slave Trade</a:t>
            </a:r>
            <a:endParaRPr lang="zh-CN" altLang="en-US" sz="3600" dirty="0">
              <a:latin typeface="Times New Roman" pitchFamily="18" charset="0"/>
              <a:cs typeface="Times New Roman" pitchFamily="18" charset="0"/>
            </a:endParaRPr>
          </a:p>
        </p:txBody>
      </p:sp>
      <p:sp>
        <p:nvSpPr>
          <p:cNvPr id="4" name="Text Placeholder 3"/>
          <p:cNvSpPr>
            <a:spLocks noGrp="1"/>
          </p:cNvSpPr>
          <p:nvPr>
            <p:ph type="body" idx="1"/>
          </p:nvPr>
        </p:nvSpPr>
        <p:spPr/>
        <p:txBody>
          <a:bodyPr>
            <a:normAutofit fontScale="92500" lnSpcReduction="20000"/>
          </a:bodyPr>
          <a:lstStyle/>
          <a:p>
            <a:r>
              <a:rPr lang="en-US" altLang="zh-CN" b="0" dirty="0" smtClean="0">
                <a:latin typeface="Times New Roman" pitchFamily="18" charset="0"/>
                <a:cs typeface="Times New Roman" pitchFamily="18" charset="0"/>
              </a:rPr>
              <a:t>An advertisement for a slave auction</a:t>
            </a:r>
            <a:endParaRPr lang="zh-CN" altLang="en-US" b="0" dirty="0">
              <a:latin typeface="Times New Roman" pitchFamily="18" charset="0"/>
              <a:cs typeface="Times New Roman" pitchFamily="18" charset="0"/>
            </a:endParaRPr>
          </a:p>
        </p:txBody>
      </p:sp>
      <p:pic>
        <p:nvPicPr>
          <p:cNvPr id="8" name="Content Placeholder 7" descr="negro trading.jpg"/>
          <p:cNvPicPr>
            <a:picLocks noGrp="1" noChangeAspect="1"/>
          </p:cNvPicPr>
          <p:nvPr>
            <p:ph sz="half" idx="2"/>
          </p:nvPr>
        </p:nvPicPr>
        <p:blipFill>
          <a:blip r:embed="rId2"/>
          <a:stretch>
            <a:fillRect/>
          </a:stretch>
        </p:blipFill>
        <p:spPr>
          <a:xfrm>
            <a:off x="285720" y="2357430"/>
            <a:ext cx="3519116" cy="3951288"/>
          </a:xfrm>
        </p:spPr>
      </p:pic>
      <p:sp>
        <p:nvSpPr>
          <p:cNvPr id="6" name="Text Placeholder 5"/>
          <p:cNvSpPr>
            <a:spLocks noGrp="1"/>
          </p:cNvSpPr>
          <p:nvPr>
            <p:ph type="body" sz="quarter" idx="3"/>
          </p:nvPr>
        </p:nvSpPr>
        <p:spPr>
          <a:xfrm>
            <a:off x="4645025" y="1535113"/>
            <a:ext cx="4041775" cy="393689"/>
          </a:xfrm>
        </p:spPr>
        <p:txBody>
          <a:bodyPr>
            <a:normAutofit fontScale="92500" lnSpcReduction="10000"/>
          </a:bodyPr>
          <a:lstStyle/>
          <a:p>
            <a:r>
              <a:rPr lang="en-US" altLang="zh-CN" b="0" dirty="0" smtClean="0">
                <a:latin typeface="Times New Roman" pitchFamily="18" charset="0"/>
                <a:cs typeface="Times New Roman" pitchFamily="18" charset="0"/>
              </a:rPr>
              <a:t>A slave ship</a:t>
            </a:r>
            <a:endParaRPr lang="zh-CN" altLang="en-US" b="0" dirty="0">
              <a:latin typeface="Times New Roman" pitchFamily="18" charset="0"/>
              <a:cs typeface="Times New Roman" pitchFamily="18" charset="0"/>
            </a:endParaRPr>
          </a:p>
        </p:txBody>
      </p:sp>
      <p:pic>
        <p:nvPicPr>
          <p:cNvPr id="9" name="Content Placeholder 8" descr="negro trading2.jpg"/>
          <p:cNvPicPr>
            <a:picLocks noGrp="1" noChangeAspect="1"/>
          </p:cNvPicPr>
          <p:nvPr>
            <p:ph sz="quarter" idx="4"/>
          </p:nvPr>
        </p:nvPicPr>
        <p:blipFill>
          <a:blip r:embed="rId3"/>
          <a:stretch>
            <a:fillRect/>
          </a:stretch>
        </p:blipFill>
        <p:spPr>
          <a:xfrm>
            <a:off x="3939462" y="2643182"/>
            <a:ext cx="4791894" cy="335758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latin typeface="Times New Roman" pitchFamily="18" charset="0"/>
                <a:cs typeface="Times New Roman" pitchFamily="18" charset="0"/>
              </a:rPr>
              <a:t>The Second Colonial Pattern—Puritan New England</a:t>
            </a:r>
            <a:endParaRPr lang="zh-CN" altLang="en-US" sz="3600" dirty="0">
              <a:latin typeface="Times New Roman" pitchFamily="18" charset="0"/>
              <a:cs typeface="Times New Roman" pitchFamily="18" charset="0"/>
            </a:endParaRPr>
          </a:p>
        </p:txBody>
      </p:sp>
      <p:sp>
        <p:nvSpPr>
          <p:cNvPr id="8" name="Content Placeholder 7"/>
          <p:cNvSpPr>
            <a:spLocks noGrp="1"/>
          </p:cNvSpPr>
          <p:nvPr>
            <p:ph idx="1"/>
          </p:nvPr>
        </p:nvSpPr>
        <p:spPr>
          <a:xfrm>
            <a:off x="428596" y="1857364"/>
            <a:ext cx="8258204" cy="4268799"/>
          </a:xfrm>
        </p:spPr>
        <p:txBody>
          <a:bodyPr/>
          <a:lstStyle/>
          <a:p>
            <a:pPr>
              <a:buNone/>
            </a:pPr>
            <a:r>
              <a:rPr lang="en-US" sz="2800" dirty="0" smtClean="0">
                <a:latin typeface="Times New Roman" pitchFamily="18" charset="0"/>
                <a:cs typeface="Times New Roman" pitchFamily="18" charset="0"/>
              </a:rPr>
              <a:t>Puritanism</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God incomprehensible to man;</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power of God being all-knowing; </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some people as God’s elect and the success of one’s work or the prosperity in his calling as the sign of being God’s elect;</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Bible as the authority of their doctrine</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P</a:t>
            </a:r>
            <a:r>
              <a:rPr lang="en-US" sz="3600" dirty="0" smtClean="0">
                <a:latin typeface="Times New Roman" pitchFamily="18" charset="0"/>
                <a:cs typeface="Times New Roman" pitchFamily="18" charset="0"/>
              </a:rPr>
              <a:t>ersecution of Puritans in England and fleeing to Holland</a:t>
            </a:r>
            <a:endParaRPr lang="zh-CN" altLang="en-US" sz="3600" dirty="0">
              <a:latin typeface="Times New Roman" pitchFamily="18" charset="0"/>
              <a:cs typeface="Times New Roman" pitchFamily="18" charset="0"/>
            </a:endParaRPr>
          </a:p>
        </p:txBody>
      </p:sp>
      <p:sp>
        <p:nvSpPr>
          <p:cNvPr id="4" name="Text Placeholder 3"/>
          <p:cNvSpPr>
            <a:spLocks noGrp="1"/>
          </p:cNvSpPr>
          <p:nvPr>
            <p:ph type="body" idx="1"/>
          </p:nvPr>
        </p:nvSpPr>
        <p:spPr>
          <a:xfrm>
            <a:off x="142844" y="1643049"/>
            <a:ext cx="4354544" cy="714381"/>
          </a:xfrm>
        </p:spPr>
        <p:txBody>
          <a:bodyPr/>
          <a:lstStyle/>
          <a:p>
            <a:pPr algn="ctr"/>
            <a:r>
              <a:rPr lang="en-US" b="0" dirty="0" smtClean="0">
                <a:latin typeface="Times New Roman" pitchFamily="18" charset="0"/>
                <a:cs typeface="Times New Roman" pitchFamily="18" charset="0"/>
              </a:rPr>
              <a:t>The ship Mayflower</a:t>
            </a:r>
            <a:endParaRPr lang="zh-CN" altLang="en-US" b="0" dirty="0">
              <a:latin typeface="Times New Roman" pitchFamily="18" charset="0"/>
              <a:cs typeface="Times New Roman" pitchFamily="18" charset="0"/>
            </a:endParaRPr>
          </a:p>
        </p:txBody>
      </p:sp>
      <p:pic>
        <p:nvPicPr>
          <p:cNvPr id="8" name="Content Placeholder 7" descr="图10.jpg"/>
          <p:cNvPicPr>
            <a:picLocks noGrp="1" noChangeAspect="1"/>
          </p:cNvPicPr>
          <p:nvPr>
            <p:ph sz="half" idx="2"/>
          </p:nvPr>
        </p:nvPicPr>
        <p:blipFill>
          <a:blip r:embed="rId2"/>
          <a:stretch>
            <a:fillRect/>
          </a:stretch>
        </p:blipFill>
        <p:spPr>
          <a:xfrm>
            <a:off x="214282" y="2571744"/>
            <a:ext cx="4406132" cy="3127669"/>
          </a:xfrm>
        </p:spPr>
      </p:pic>
      <p:sp>
        <p:nvSpPr>
          <p:cNvPr id="6" name="Text Placeholder 5"/>
          <p:cNvSpPr>
            <a:spLocks noGrp="1"/>
          </p:cNvSpPr>
          <p:nvPr>
            <p:ph type="body" sz="quarter" idx="3"/>
          </p:nvPr>
        </p:nvSpPr>
        <p:spPr>
          <a:xfrm>
            <a:off x="4645025" y="1535113"/>
            <a:ext cx="4041775" cy="750880"/>
          </a:xfrm>
        </p:spPr>
        <p:txBody>
          <a:bodyPr/>
          <a:lstStyle/>
          <a:p>
            <a:r>
              <a:rPr lang="en-US" b="0" dirty="0" smtClean="0">
                <a:latin typeface="Times New Roman" pitchFamily="18" charset="0"/>
                <a:cs typeface="Times New Roman" pitchFamily="18" charset="0"/>
              </a:rPr>
              <a:t>The Mayflower Compact</a:t>
            </a:r>
            <a:endParaRPr lang="zh-CN" altLang="en-US" b="0" dirty="0">
              <a:latin typeface="Times New Roman" pitchFamily="18" charset="0"/>
              <a:cs typeface="Times New Roman" pitchFamily="18" charset="0"/>
            </a:endParaRPr>
          </a:p>
        </p:txBody>
      </p:sp>
      <p:pic>
        <p:nvPicPr>
          <p:cNvPr id="9" name="Content Placeholder 8" descr="图11.jpg"/>
          <p:cNvPicPr>
            <a:picLocks noGrp="1" noChangeAspect="1"/>
          </p:cNvPicPr>
          <p:nvPr>
            <p:ph sz="quarter" idx="4"/>
          </p:nvPr>
        </p:nvPicPr>
        <p:blipFill>
          <a:blip r:embed="rId3"/>
          <a:stretch>
            <a:fillRect/>
          </a:stretch>
        </p:blipFill>
        <p:spPr>
          <a:xfrm>
            <a:off x="4643438" y="2571744"/>
            <a:ext cx="4345248" cy="314327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Puritan Legacies</a:t>
            </a:r>
            <a:endParaRPr lang="zh-CN" altLang="en-US" sz="3600" dirty="0">
              <a:latin typeface="Times New Roman" pitchFamily="18" charset="0"/>
              <a:cs typeface="Times New Roman" pitchFamily="18" charset="0"/>
            </a:endParaRPr>
          </a:p>
        </p:txBody>
      </p:sp>
      <p:sp>
        <p:nvSpPr>
          <p:cNvPr id="7" name="Content Placeholder 6"/>
          <p:cNvSpPr>
            <a:spLocks noGrp="1"/>
          </p:cNvSpPr>
          <p:nvPr>
            <p:ph idx="1"/>
          </p:nvPr>
        </p:nvSpPr>
        <p:spPr>
          <a:xfrm>
            <a:off x="428596" y="1928802"/>
            <a:ext cx="8258204" cy="4197361"/>
          </a:xfrm>
        </p:spPr>
        <p:txBody>
          <a:bodyPr>
            <a:normAutofit/>
          </a:bodyPr>
          <a:lstStyle/>
          <a:p>
            <a:r>
              <a:rPr lang="en-US" sz="2800" dirty="0" smtClean="0">
                <a:latin typeface="Times New Roman" pitchFamily="18" charset="0"/>
                <a:cs typeface="Times New Roman" pitchFamily="18" charset="0"/>
              </a:rPr>
              <a:t>The notion of building “a city upon hill”—an ideal community, a worthy model for other nations;</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Individualism;</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Hard work;</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Respect of education</a:t>
            </a:r>
            <a:endParaRPr lang="zh-CN" altLang="en-US" sz="2800"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356"/>
            <a:ext cx="8286808" cy="1285884"/>
          </a:xfrm>
        </p:spPr>
        <p:txBody>
          <a:bodyPr>
            <a:normAutofit fontScale="90000"/>
          </a:bodyPr>
          <a:lstStyle/>
          <a:p>
            <a:r>
              <a:rPr lang="en-US" i="1" dirty="0" smtClean="0">
                <a:latin typeface="Times New Roman" pitchFamily="18" charset="0"/>
                <a:cs typeface="Times New Roman" pitchFamily="18" charset="0"/>
              </a:rPr>
              <a:t>The United States of America</a:t>
            </a:r>
            <a:br>
              <a:rPr lang="en-US" i="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Unit 3 American Beginnings</a:t>
            </a:r>
            <a:r>
              <a:rPr lang="zh-CN" altLang="en-US" dirty="0" smtClean="0"/>
              <a:t/>
            </a:r>
            <a:br>
              <a:rPr lang="zh-CN" altLang="en-US" dirty="0" smtClean="0"/>
            </a:br>
            <a:endParaRPr lang="zh-CN" altLang="en-US" dirty="0"/>
          </a:p>
        </p:txBody>
      </p:sp>
      <p:pic>
        <p:nvPicPr>
          <p:cNvPr id="4" name="Content Placeholder 3" descr="美国部分标准图.jpg"/>
          <p:cNvPicPr>
            <a:picLocks noGrp="1" noChangeAspect="1"/>
          </p:cNvPicPr>
          <p:nvPr>
            <p:ph idx="1"/>
          </p:nvPr>
        </p:nvPicPr>
        <p:blipFill>
          <a:blip r:embed="rId2"/>
          <a:stretch>
            <a:fillRect/>
          </a:stretch>
        </p:blipFill>
        <p:spPr>
          <a:xfrm>
            <a:off x="1224379" y="2143117"/>
            <a:ext cx="6490893" cy="40429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73050"/>
            <a:ext cx="8143932" cy="1084248"/>
          </a:xfrm>
        </p:spPr>
        <p:txBody>
          <a:bodyPr>
            <a:normAutofit/>
          </a:bodyPr>
          <a:lstStyle/>
          <a:p>
            <a:pPr algn="ctr"/>
            <a:r>
              <a:rPr lang="en-US" altLang="zh-CN" sz="3200" b="0" dirty="0" smtClean="0">
                <a:latin typeface="Times New Roman" pitchFamily="18" charset="0"/>
                <a:cs typeface="Times New Roman" pitchFamily="18" charset="0"/>
              </a:rPr>
              <a:t>Settlement in Plymouth</a:t>
            </a:r>
            <a:endParaRPr lang="zh-CN" altLang="en-US" sz="3200" b="0" dirty="0">
              <a:latin typeface="Times New Roman" pitchFamily="18" charset="0"/>
              <a:cs typeface="Times New Roman" pitchFamily="18" charset="0"/>
            </a:endParaRPr>
          </a:p>
        </p:txBody>
      </p:sp>
      <p:pic>
        <p:nvPicPr>
          <p:cNvPr id="7" name="Content Placeholder 6" descr="Plymouth-Colony.jpg"/>
          <p:cNvPicPr>
            <a:picLocks noGrp="1" noChangeAspect="1"/>
          </p:cNvPicPr>
          <p:nvPr>
            <p:ph idx="1"/>
          </p:nvPr>
        </p:nvPicPr>
        <p:blipFill>
          <a:blip r:embed="rId2"/>
          <a:stretch>
            <a:fillRect/>
          </a:stretch>
        </p:blipFill>
        <p:spPr>
          <a:xfrm>
            <a:off x="2857489" y="1857364"/>
            <a:ext cx="5893634" cy="3929090"/>
          </a:xfrm>
        </p:spPr>
      </p:pic>
      <p:sp>
        <p:nvSpPr>
          <p:cNvPr id="6" name="Text Placeholder 5"/>
          <p:cNvSpPr>
            <a:spLocks noGrp="1"/>
          </p:cNvSpPr>
          <p:nvPr>
            <p:ph type="body" sz="half" idx="2"/>
          </p:nvPr>
        </p:nvSpPr>
        <p:spPr>
          <a:xfrm>
            <a:off x="500035" y="2786058"/>
            <a:ext cx="2214578" cy="3340105"/>
          </a:xfrm>
        </p:spPr>
        <p:txBody>
          <a:bodyPr>
            <a:normAutofit/>
          </a:bodyPr>
          <a:lstStyle/>
          <a:p>
            <a:r>
              <a:rPr lang="en-US" sz="2400" dirty="0" smtClean="0">
                <a:latin typeface="Times New Roman" pitchFamily="18" charset="0"/>
                <a:cs typeface="Times New Roman" pitchFamily="18" charset="0"/>
              </a:rPr>
              <a:t> Settlement was founded at Plymouth, Massachusetts in 1620</a:t>
            </a:r>
            <a:endParaRPr lang="zh-CN"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The Third Colonial Pattern—Catholic Maryland</a:t>
            </a:r>
            <a:endParaRPr lang="zh-CN" altLang="en-US" sz="3600"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lstStyle/>
          <a:p>
            <a:pPr marL="0" indent="266700" fontAlgn="base">
              <a:spcBef>
                <a:spcPct val="0"/>
              </a:spcBef>
              <a:spcAft>
                <a:spcPct val="0"/>
              </a:spcAft>
            </a:pPr>
            <a:r>
              <a:rPr lang="en-US" altLang="zh-CN" dirty="0" smtClean="0">
                <a:latin typeface="Times New Roman" pitchFamily="18" charset="0"/>
                <a:ea typeface="微软雅黑" pitchFamily="34" charset="-122"/>
                <a:cs typeface="Times New Roman" pitchFamily="18" charset="0"/>
              </a:rPr>
              <a:t>The colony founded by  Lord  Baltimore (right) in Maryland in 1632; </a:t>
            </a:r>
          </a:p>
          <a:p>
            <a:pPr marL="0" indent="266700" fontAlgn="base">
              <a:spcBef>
                <a:spcPct val="0"/>
              </a:spcBef>
              <a:spcAft>
                <a:spcPct val="0"/>
              </a:spcAft>
              <a:buNone/>
            </a:pPr>
            <a:endParaRPr lang="en-US" altLang="zh-CN" dirty="0" smtClean="0">
              <a:latin typeface="Arial" pitchFamily="34" charset="0"/>
              <a:ea typeface="宋体" pitchFamily="2" charset="-122"/>
              <a:cs typeface="Times New Roman" pitchFamily="18" charset="0"/>
            </a:endParaRPr>
          </a:p>
          <a:p>
            <a:pPr marL="0" indent="266700" fontAlgn="base">
              <a:spcBef>
                <a:spcPct val="0"/>
              </a:spcBef>
              <a:spcAft>
                <a:spcPct val="0"/>
              </a:spcAft>
            </a:pPr>
            <a:r>
              <a:rPr lang="en-US" altLang="zh-CN" dirty="0" smtClean="0">
                <a:latin typeface="Times New Roman" pitchFamily="18" charset="0"/>
                <a:ea typeface="微软雅黑" pitchFamily="34" charset="-122"/>
                <a:cs typeface="Times New Roman" pitchFamily="18" charset="0"/>
              </a:rPr>
              <a:t>Baltimore</a:t>
            </a:r>
            <a:r>
              <a:rPr lang="en-US" altLang="zh-CN" dirty="0" smtClean="0">
                <a:latin typeface="Arial"/>
                <a:ea typeface="微软雅黑" pitchFamily="34" charset="-122"/>
                <a:cs typeface="Times New Roman" pitchFamily="18" charset="0"/>
              </a:rPr>
              <a:t>’</a:t>
            </a:r>
            <a:r>
              <a:rPr lang="en-US" altLang="zh-CN" dirty="0" smtClean="0">
                <a:latin typeface="Times New Roman" pitchFamily="18" charset="0"/>
                <a:ea typeface="微软雅黑" pitchFamily="34" charset="-122"/>
                <a:cs typeface="Times New Roman" pitchFamily="18" charset="0"/>
              </a:rPr>
              <a:t>s experiment to establish a feudal system in the colony;</a:t>
            </a:r>
          </a:p>
          <a:p>
            <a:pPr marL="0" indent="266700" fontAlgn="base">
              <a:spcBef>
                <a:spcPct val="0"/>
              </a:spcBef>
              <a:spcAft>
                <a:spcPct val="0"/>
              </a:spcAft>
              <a:buNone/>
            </a:pPr>
            <a:endParaRPr lang="en-US" altLang="zh-CN" dirty="0" smtClean="0">
              <a:latin typeface="Arial" pitchFamily="34" charset="0"/>
              <a:ea typeface="宋体" pitchFamily="2" charset="-122"/>
              <a:cs typeface="Times New Roman" pitchFamily="18" charset="0"/>
            </a:endParaRPr>
          </a:p>
          <a:p>
            <a:pPr marL="0" indent="266700" fontAlgn="base">
              <a:spcBef>
                <a:spcPct val="0"/>
              </a:spcBef>
              <a:spcAft>
                <a:spcPct val="0"/>
              </a:spcAft>
            </a:pPr>
            <a:r>
              <a:rPr lang="en-US" altLang="zh-CN" dirty="0" smtClean="0">
                <a:latin typeface="Times New Roman" pitchFamily="18" charset="0"/>
                <a:ea typeface="微软雅黑" pitchFamily="34" charset="-122"/>
                <a:cs typeface="Times New Roman" pitchFamily="18" charset="0"/>
              </a:rPr>
              <a:t>Failure of his feudal plan</a:t>
            </a:r>
            <a:endParaRPr lang="en-US" altLang="zh-CN" dirty="0" smtClean="0">
              <a:latin typeface="Arial" pitchFamily="34" charset="0"/>
              <a:ea typeface="宋体" pitchFamily="2" charset="-122"/>
            </a:endParaRPr>
          </a:p>
          <a:p>
            <a:endParaRPr lang="zh-CN" altLang="en-US" dirty="0"/>
          </a:p>
        </p:txBody>
      </p:sp>
      <p:pic>
        <p:nvPicPr>
          <p:cNvPr id="6" name="Content Placeholder 5" descr="Lord_Baltimore.png"/>
          <p:cNvPicPr>
            <a:picLocks noGrp="1" noChangeAspect="1"/>
          </p:cNvPicPr>
          <p:nvPr>
            <p:ph sz="half" idx="2"/>
          </p:nvPr>
        </p:nvPicPr>
        <p:blipFill>
          <a:blip r:embed="rId2"/>
          <a:stretch>
            <a:fillRect/>
          </a:stretch>
        </p:blipFill>
        <p:spPr>
          <a:xfrm>
            <a:off x="4744552" y="1600200"/>
            <a:ext cx="3845896"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The Fourth Colonial Pattern—Quaker Pennsylvania</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2571744"/>
            <a:ext cx="3686172" cy="3554419"/>
          </a:xfrm>
        </p:spPr>
        <p:txBody>
          <a:bodyPr/>
          <a:lstStyle/>
          <a:p>
            <a:pPr lvl="0">
              <a:buNone/>
            </a:pPr>
            <a:r>
              <a:rPr lang="en-US" altLang="zh-CN" dirty="0" smtClean="0">
                <a:latin typeface="Times New Roman" pitchFamily="18" charset="0"/>
                <a:ea typeface="微软雅黑" pitchFamily="34" charset="-122"/>
                <a:cs typeface="Times New Roman" pitchFamily="18" charset="0"/>
              </a:rPr>
              <a:t>    </a:t>
            </a:r>
            <a:r>
              <a:rPr lang="en-US" altLang="zh-CN" sz="2400" dirty="0" smtClean="0">
                <a:latin typeface="Times New Roman" pitchFamily="18" charset="0"/>
                <a:ea typeface="微软雅黑" pitchFamily="34" charset="-122"/>
                <a:cs typeface="Times New Roman" pitchFamily="18" charset="0"/>
              </a:rPr>
              <a:t>In 1681 William Penn (right) used the debt the English king owed to his father to obtain a grant from the king to set up a colony in North America.</a:t>
            </a:r>
            <a:endParaRPr lang="en-US" altLang="zh-CN" sz="2400" dirty="0" smtClean="0">
              <a:latin typeface="Arial" pitchFamily="34" charset="0"/>
              <a:ea typeface="宋体" pitchFamily="2" charset="-122"/>
            </a:endParaRPr>
          </a:p>
          <a:p>
            <a:endParaRPr lang="zh-CN" altLang="en-US" dirty="0"/>
          </a:p>
        </p:txBody>
      </p:sp>
      <p:pic>
        <p:nvPicPr>
          <p:cNvPr id="5" name="Content Placeholder 4" descr="william penn.jpg"/>
          <p:cNvPicPr>
            <a:picLocks noGrp="1" noChangeAspect="1"/>
          </p:cNvPicPr>
          <p:nvPr>
            <p:ph sz="half" idx="2"/>
          </p:nvPr>
        </p:nvPicPr>
        <p:blipFill>
          <a:blip r:embed="rId2"/>
          <a:stretch>
            <a:fillRect/>
          </a:stretch>
        </p:blipFill>
        <p:spPr>
          <a:xfrm>
            <a:off x="4498375" y="1720056"/>
            <a:ext cx="3788402" cy="470934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 Quakerism </a:t>
            </a:r>
            <a:endParaRPr lang="zh-CN" altLang="en-US" sz="3600" dirty="0">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r>
              <a:rPr lang="en-US" sz="2800" dirty="0" smtClean="0">
                <a:latin typeface="Times New Roman" pitchFamily="18" charset="0"/>
                <a:cs typeface="Times New Roman" pitchFamily="18" charset="0"/>
              </a:rPr>
              <a:t>Quakers believed in God through their faith without the help of church and priests. </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built no church and trained no priest.</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communicated directly with God.</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lived a simple life and worked hard.</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refused all forms of war and followed a passive resistance.</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Quakers</a:t>
            </a:r>
            <a:endParaRPr lang="zh-CN" altLang="en-US" sz="3600" dirty="0">
              <a:latin typeface="Times New Roman" pitchFamily="18" charset="0"/>
              <a:cs typeface="Times New Roman" pitchFamily="18" charset="0"/>
            </a:endParaRPr>
          </a:p>
        </p:txBody>
      </p:sp>
      <p:pic>
        <p:nvPicPr>
          <p:cNvPr id="4" name="Content Placeholder 3" descr="quakers' meeting.gif"/>
          <p:cNvPicPr>
            <a:picLocks noGrp="1" noChangeAspect="1"/>
          </p:cNvPicPr>
          <p:nvPr>
            <p:ph idx="1"/>
          </p:nvPr>
        </p:nvPicPr>
        <p:blipFill>
          <a:blip r:embed="rId2"/>
          <a:stretch>
            <a:fillRect/>
          </a:stretch>
        </p:blipFill>
        <p:spPr>
          <a:xfrm>
            <a:off x="1714480" y="1513664"/>
            <a:ext cx="5664144" cy="503479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latin typeface="Times New Roman" pitchFamily="18" charset="0"/>
                <a:cs typeface="Times New Roman" pitchFamily="18" charset="0"/>
              </a:rPr>
              <a:t>Quaker Pennsylvania—the Holy Experiment</a:t>
            </a:r>
            <a:r>
              <a:rPr lang="zh-CN" altLang="en-US" sz="4000" dirty="0" smtClean="0">
                <a:latin typeface="Times New Roman" pitchFamily="18" charset="0"/>
                <a:cs typeface="Times New Roman" pitchFamily="18" charset="0"/>
              </a:rPr>
              <a:t/>
            </a:r>
            <a:br>
              <a:rPr lang="zh-CN" altLang="en-US" sz="4000" dirty="0" smtClean="0">
                <a:latin typeface="Times New Roman" pitchFamily="18" charset="0"/>
                <a:cs typeface="Times New Roman" pitchFamily="18" charset="0"/>
              </a:rPr>
            </a:b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Religious freedom for all settlers;</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Easy for people to get land;</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Encouraging the spirit of equality;</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Attracting Germans, French, Irish and English settlers and practicing the idea of the melting-pot;</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Electing a representative assembly;</a:t>
            </a:r>
            <a:endParaRPr lang="zh-CN" alt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Great impact on American culture</a:t>
            </a:r>
            <a:endParaRPr lang="zh-CN" altLang="en-US" sz="2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IV. The American Revolution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1857364"/>
            <a:ext cx="8229600" cy="4525963"/>
          </a:xfrm>
        </p:spPr>
        <p:txBody>
          <a:bodyPr>
            <a:noAutofit/>
          </a:bodyPr>
          <a:lstStyle/>
          <a:p>
            <a:pPr lvl="0"/>
            <a:r>
              <a:rPr lang="en-US" sz="2400" dirty="0" smtClean="0">
                <a:latin typeface="Times New Roman" pitchFamily="18" charset="0"/>
                <a:cs typeface="Times New Roman" pitchFamily="18" charset="0"/>
              </a:rPr>
              <a:t>By the early 1760s, the 13 English colonies in North America had developed a similar American pattern in politics, economy and cultural life—ready to break away from the Old World.</a:t>
            </a:r>
            <a:endParaRPr lang="zh-CN" alt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Britain’s victory over France in the Seven Years’ War (French and Indian War) led to a conflict with its American colonies</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-new taxes</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-Quartering Act</a:t>
            </a:r>
            <a:endParaRPr lang="zh-CN" alt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-“No taxation without representation”</a:t>
            </a:r>
            <a:endParaRPr lang="zh-CN" altLang="en-US" sz="24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latin typeface="Times New Roman" pitchFamily="18" charset="0"/>
                <a:cs typeface="Times New Roman" pitchFamily="18" charset="0"/>
              </a:rPr>
              <a:t>The Boston Tea Party in 1773</a:t>
            </a:r>
            <a:r>
              <a:rPr lang="zh-CN" altLang="en-US" sz="4000" dirty="0" smtClean="0">
                <a:latin typeface="Times New Roman" pitchFamily="18" charset="0"/>
                <a:cs typeface="Times New Roman" pitchFamily="18" charset="0"/>
              </a:rPr>
              <a:t/>
            </a:r>
            <a:br>
              <a:rPr lang="zh-CN" altLang="en-US" sz="4000" dirty="0" smtClean="0">
                <a:latin typeface="Times New Roman" pitchFamily="18" charset="0"/>
                <a:cs typeface="Times New Roman" pitchFamily="18" charset="0"/>
              </a:rPr>
            </a:br>
            <a:endParaRPr lang="zh-CN" altLang="en-US" sz="4000" dirty="0">
              <a:latin typeface="Times New Roman" pitchFamily="18" charset="0"/>
              <a:cs typeface="Times New Roman" pitchFamily="18" charset="0"/>
            </a:endParaRPr>
          </a:p>
        </p:txBody>
      </p:sp>
      <p:pic>
        <p:nvPicPr>
          <p:cNvPr id="4" name="Content Placeholder 3" descr="Boston-Tea-Party.jpg"/>
          <p:cNvPicPr>
            <a:picLocks noGrp="1" noChangeAspect="1"/>
          </p:cNvPicPr>
          <p:nvPr>
            <p:ph idx="1"/>
          </p:nvPr>
        </p:nvPicPr>
        <p:blipFill>
          <a:blip r:embed="rId2"/>
          <a:stretch>
            <a:fillRect/>
          </a:stretch>
        </p:blipFill>
        <p:spPr>
          <a:xfrm>
            <a:off x="642910" y="1481729"/>
            <a:ext cx="8063638" cy="4447601"/>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The First Continental Congress</a:t>
            </a:r>
            <a:endParaRPr lang="zh-CN" alt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28802"/>
            <a:ext cx="8229600" cy="4197361"/>
          </a:xfrm>
        </p:spPr>
        <p:txBody>
          <a:bodyPr/>
          <a:lstStyle/>
          <a:p>
            <a:pPr>
              <a:buNone/>
            </a:pPr>
            <a:r>
              <a:rPr lang="en-US" dirty="0" smtClean="0"/>
              <a:t>   </a:t>
            </a:r>
            <a:r>
              <a:rPr lang="en-US" dirty="0" smtClean="0">
                <a:latin typeface="Times New Roman" pitchFamily="18" charset="0"/>
                <a:cs typeface="Times New Roman" pitchFamily="18" charset="0"/>
              </a:rPr>
              <a:t>The First Continental Congress was held in Philadelphia on September 5, 1774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-to urge Americans to disobey the English “Intolerable Acts”</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-to boycott British trade  </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The First Continental Congress in Philadelphia</a:t>
            </a:r>
            <a:endParaRPr lang="zh-CN" altLang="en-US" sz="3600" dirty="0">
              <a:latin typeface="Times New Roman" pitchFamily="18" charset="0"/>
              <a:cs typeface="Times New Roman" pitchFamily="18" charset="0"/>
            </a:endParaRPr>
          </a:p>
        </p:txBody>
      </p:sp>
      <p:pic>
        <p:nvPicPr>
          <p:cNvPr id="4" name="Content Placeholder 3" descr="first continental congress9.5.1774.jpg"/>
          <p:cNvPicPr>
            <a:picLocks noGrp="1" noChangeAspect="1"/>
          </p:cNvPicPr>
          <p:nvPr>
            <p:ph idx="1"/>
          </p:nvPr>
        </p:nvPicPr>
        <p:blipFill>
          <a:blip r:embed="rId2"/>
          <a:stretch>
            <a:fillRect/>
          </a:stretch>
        </p:blipFill>
        <p:spPr>
          <a:xfrm>
            <a:off x="1142976" y="1643049"/>
            <a:ext cx="6572296" cy="479189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Quiz</a:t>
            </a:r>
            <a:endParaRPr lang="zh-CN" alt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Give the English and a brief explanation for the following:</a:t>
            </a:r>
            <a:endParaRPr lang="zh-CN" altLang="en-US" dirty="0" smtClean="0">
              <a:latin typeface="Times New Roman" pitchFamily="18" charset="0"/>
              <a:cs typeface="Times New Roman" pitchFamily="18" charset="0"/>
            </a:endParaRPr>
          </a:p>
          <a:p>
            <a:pPr lvl="0">
              <a:buNone/>
            </a:pPr>
            <a:r>
              <a:rPr lang="en-US" altLang="zh-CN" dirty="0" smtClean="0"/>
              <a:t>1 </a:t>
            </a:r>
            <a:r>
              <a:rPr lang="zh-CN" altLang="en-US" dirty="0" smtClean="0"/>
              <a:t>马丁</a:t>
            </a:r>
            <a:r>
              <a:rPr lang="en-US" altLang="zh-CN" dirty="0" smtClean="0"/>
              <a:t>· </a:t>
            </a:r>
            <a:r>
              <a:rPr lang="zh-CN" altLang="en-US" dirty="0" smtClean="0"/>
              <a:t>路德</a:t>
            </a:r>
          </a:p>
          <a:p>
            <a:pPr lvl="0">
              <a:buNone/>
            </a:pPr>
            <a:r>
              <a:rPr lang="en-US" altLang="zh-CN" dirty="0" smtClean="0"/>
              <a:t>2 </a:t>
            </a:r>
            <a:r>
              <a:rPr lang="zh-CN" altLang="en-US" dirty="0" smtClean="0"/>
              <a:t>哥伦布</a:t>
            </a:r>
          </a:p>
          <a:p>
            <a:pPr lvl="0">
              <a:buNone/>
            </a:pPr>
            <a:r>
              <a:rPr lang="en-US" altLang="zh-CN" dirty="0" smtClean="0"/>
              <a:t>3 </a:t>
            </a:r>
            <a:r>
              <a:rPr lang="zh-CN" altLang="en-US" dirty="0" smtClean="0"/>
              <a:t>清教徒</a:t>
            </a:r>
          </a:p>
          <a:p>
            <a:pPr lvl="0">
              <a:buNone/>
            </a:pPr>
            <a:r>
              <a:rPr lang="en-US" altLang="zh-CN" dirty="0" smtClean="0"/>
              <a:t>4 </a:t>
            </a:r>
            <a:r>
              <a:rPr lang="zh-CN" altLang="en-US" dirty="0" smtClean="0"/>
              <a:t>五月花公约</a:t>
            </a:r>
          </a:p>
          <a:p>
            <a:pPr lvl="0">
              <a:buNone/>
            </a:pPr>
            <a:r>
              <a:rPr lang="en-US" dirty="0" smtClean="0"/>
              <a:t>5  </a:t>
            </a:r>
            <a:r>
              <a:rPr lang="zh-CN" altLang="en-US" dirty="0" smtClean="0"/>
              <a:t>波士顿倾茶事件</a:t>
            </a: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The American War of Independence</a:t>
            </a:r>
            <a:endParaRPr lang="zh-CN" altLang="en-US" sz="3600" dirty="0">
              <a:latin typeface="Times New Roman" pitchFamily="18" charset="0"/>
              <a:cs typeface="Times New Roman" pitchFamily="18" charset="0"/>
            </a:endParaRPr>
          </a:p>
        </p:txBody>
      </p:sp>
      <p:sp>
        <p:nvSpPr>
          <p:cNvPr id="4" name="Content Placeholder 3"/>
          <p:cNvSpPr>
            <a:spLocks noGrp="1"/>
          </p:cNvSpPr>
          <p:nvPr>
            <p:ph sz="half" idx="1"/>
          </p:nvPr>
        </p:nvSpPr>
        <p:spPr>
          <a:xfrm>
            <a:off x="428596" y="2000240"/>
            <a:ext cx="2857520" cy="4125923"/>
          </a:xfrm>
        </p:spPr>
        <p:txBody>
          <a:bodyPr/>
          <a:lstStyle/>
          <a:p>
            <a:pPr>
              <a:buNone/>
            </a:pPr>
            <a:r>
              <a:rPr lang="en-US" sz="2400" dirty="0" smtClean="0">
                <a:latin typeface="Times New Roman" pitchFamily="18" charset="0"/>
                <a:cs typeface="Times New Roman" pitchFamily="18" charset="0"/>
              </a:rPr>
              <a:t>    The first shot of the war was fired in 1775 in a small town Concord near Boston. Thus the American War of Independence began. </a:t>
            </a:r>
            <a:endParaRPr lang="zh-CN" altLang="en-US" sz="2400" dirty="0" smtClean="0">
              <a:latin typeface="Times New Roman" pitchFamily="18" charset="0"/>
              <a:cs typeface="Times New Roman" pitchFamily="18" charset="0"/>
            </a:endParaRPr>
          </a:p>
          <a:p>
            <a:endParaRPr lang="zh-CN" altLang="en-US" dirty="0"/>
          </a:p>
        </p:txBody>
      </p:sp>
      <p:pic>
        <p:nvPicPr>
          <p:cNvPr id="6" name="Content Placeholder 5" descr="washington_deleware.jpg"/>
          <p:cNvPicPr>
            <a:picLocks noGrp="1" noChangeAspect="1"/>
          </p:cNvPicPr>
          <p:nvPr>
            <p:ph sz="half" idx="2"/>
          </p:nvPr>
        </p:nvPicPr>
        <p:blipFill>
          <a:blip r:embed="rId2"/>
          <a:stretch>
            <a:fillRect/>
          </a:stretch>
        </p:blipFill>
        <p:spPr>
          <a:xfrm>
            <a:off x="3322666" y="2143116"/>
            <a:ext cx="5635296" cy="3786214"/>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The American Revolution</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28596" y="1785926"/>
            <a:ext cx="3643338" cy="4340237"/>
          </a:xfrm>
        </p:spPr>
        <p:txBody>
          <a:bodyPr>
            <a:normAutofit/>
          </a:bodyPr>
          <a:lstStyle/>
          <a:p>
            <a:pPr marL="0" lvl="0" indent="266700" fontAlgn="base">
              <a:spcBef>
                <a:spcPct val="0"/>
              </a:spcBef>
              <a:spcAft>
                <a:spcPct val="0"/>
              </a:spcAft>
              <a:buNone/>
            </a:pPr>
            <a:r>
              <a:rPr lang="en-US" altLang="zh-CN" sz="2400" dirty="0" smtClean="0">
                <a:latin typeface="Times New Roman" pitchFamily="18" charset="0"/>
                <a:ea typeface="微软雅黑" pitchFamily="34" charset="-122"/>
                <a:cs typeface="Times New Roman" pitchFamily="18" charset="0"/>
              </a:rPr>
              <a:t>In1775 the Second          Continental Congress met to take on the functions of a national Government; it founded a Continental Army and Navy under the command of George Washington.</a:t>
            </a:r>
            <a:endParaRPr lang="en-US" altLang="zh-CN" sz="2400" dirty="0" smtClean="0">
              <a:latin typeface="Arial" pitchFamily="34" charset="0"/>
              <a:ea typeface="宋体" pitchFamily="2" charset="-122"/>
            </a:endParaRPr>
          </a:p>
          <a:p>
            <a:endParaRPr lang="zh-CN" altLang="en-US" dirty="0"/>
          </a:p>
        </p:txBody>
      </p:sp>
      <p:pic>
        <p:nvPicPr>
          <p:cNvPr id="5" name="Content Placeholder 4" descr="Geoge Washintong-painting.jpg"/>
          <p:cNvPicPr>
            <a:picLocks noGrp="1" noChangeAspect="1"/>
          </p:cNvPicPr>
          <p:nvPr>
            <p:ph sz="half" idx="2"/>
          </p:nvPr>
        </p:nvPicPr>
        <p:blipFill>
          <a:blip r:embed="rId2" cstate="print"/>
          <a:stretch>
            <a:fillRect/>
          </a:stretch>
        </p:blipFill>
        <p:spPr>
          <a:xfrm>
            <a:off x="4693103" y="1738297"/>
            <a:ext cx="3522234" cy="469109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The American Revolution</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643050"/>
            <a:ext cx="3328982" cy="4483113"/>
          </a:xfrm>
        </p:spPr>
        <p:txBody>
          <a:bodyPr>
            <a:normAutofit/>
          </a:bodyPr>
          <a:lstStyle/>
          <a:p>
            <a:pPr marL="0" lvl="0" indent="228600" fontAlgn="base">
              <a:spcBef>
                <a:spcPct val="0"/>
              </a:spcBef>
              <a:spcAft>
                <a:spcPct val="0"/>
              </a:spcAft>
              <a:buNone/>
            </a:pPr>
            <a:r>
              <a:rPr lang="en-US" altLang="zh-CN" sz="2400" i="1" dirty="0" smtClean="0">
                <a:latin typeface="Times New Roman" pitchFamily="18" charset="0"/>
                <a:ea typeface="微软雅黑" pitchFamily="34" charset="-122"/>
                <a:cs typeface="Times New Roman" pitchFamily="18" charset="0"/>
              </a:rPr>
              <a:t>The Declaration of independence</a:t>
            </a:r>
            <a:r>
              <a:rPr lang="en-US" altLang="zh-CN" sz="2400" dirty="0" smtClean="0">
                <a:latin typeface="Times New Roman" pitchFamily="18" charset="0"/>
                <a:ea typeface="微软雅黑" pitchFamily="34" charset="-122"/>
                <a:cs typeface="Times New Roman" pitchFamily="18" charset="0"/>
              </a:rPr>
              <a:t> was drafted by Thomas Jefferson (right), assisted by John Adams and Benjamin Franklin. It was adopted by the Second Continental Congress on July 4, 1776, officially proclaiming the independence of the 13 North American colonies.</a:t>
            </a:r>
            <a:endParaRPr lang="en-US" altLang="zh-CN" sz="2400" dirty="0" smtClean="0">
              <a:latin typeface="Times New Roman" pitchFamily="18" charset="0"/>
              <a:ea typeface="宋体" pitchFamily="2" charset="-122"/>
              <a:cs typeface="Times New Roman" pitchFamily="18" charset="0"/>
            </a:endParaRPr>
          </a:p>
          <a:p>
            <a:endParaRPr lang="zh-CN" altLang="en-US" dirty="0"/>
          </a:p>
        </p:txBody>
      </p:sp>
      <p:pic>
        <p:nvPicPr>
          <p:cNvPr id="5" name="Content Placeholder 4" descr="Thomas-Jefferson.jpg"/>
          <p:cNvPicPr>
            <a:picLocks noGrp="1" noChangeAspect="1"/>
          </p:cNvPicPr>
          <p:nvPr>
            <p:ph sz="half" idx="2"/>
          </p:nvPr>
        </p:nvPicPr>
        <p:blipFill>
          <a:blip r:embed="rId2"/>
          <a:stretch>
            <a:fillRect/>
          </a:stretch>
        </p:blipFill>
        <p:spPr>
          <a:xfrm>
            <a:off x="3976683" y="1916506"/>
            <a:ext cx="4778928" cy="358419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600" dirty="0" smtClean="0">
                <a:latin typeface="Times New Roman" pitchFamily="18" charset="0"/>
                <a:cs typeface="Times New Roman" pitchFamily="18" charset="0"/>
              </a:rPr>
              <a:t>The Signing of the Declaration of Independence</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285720" y="2000240"/>
            <a:ext cx="3214710" cy="4125923"/>
          </a:xfrm>
        </p:spPr>
        <p:txBody>
          <a:bodyPr>
            <a:normAutofit fontScale="85000" lnSpcReduction="20000"/>
          </a:bodyPr>
          <a:lstStyle/>
          <a:p>
            <a:pPr>
              <a:buNone/>
            </a:pPr>
            <a:r>
              <a:rPr lang="en-US" altLang="zh-CN" dirty="0" smtClean="0">
                <a:latin typeface="Times New Roman" pitchFamily="18" charset="0"/>
                <a:ea typeface="微软雅黑" pitchFamily="34" charset="-122"/>
                <a:cs typeface="Times New Roman" pitchFamily="18" charset="0"/>
              </a:rPr>
              <a:t>    “We hold these truths to be self-evident, that all men are created equal; that they were endowed by their Creator with certain unalienable rights; that among these, are life, liberty and the pursuit of happiness.”—</a:t>
            </a:r>
            <a:r>
              <a:rPr lang="en-US" altLang="zh-CN" i="1" dirty="0" smtClean="0">
                <a:latin typeface="Times New Roman" pitchFamily="18" charset="0"/>
                <a:ea typeface="微软雅黑" pitchFamily="34" charset="-122"/>
                <a:cs typeface="Times New Roman" pitchFamily="18" charset="0"/>
              </a:rPr>
              <a:t>The Declaration of Independence</a:t>
            </a:r>
            <a:endParaRPr lang="zh-CN" altLang="en-US" dirty="0"/>
          </a:p>
        </p:txBody>
      </p:sp>
      <p:pic>
        <p:nvPicPr>
          <p:cNvPr id="5" name="Content Placeholder 4" descr="signingdec.jpg"/>
          <p:cNvPicPr>
            <a:picLocks noGrp="1" noChangeAspect="1"/>
          </p:cNvPicPr>
          <p:nvPr>
            <p:ph sz="half" idx="2"/>
          </p:nvPr>
        </p:nvPicPr>
        <p:blipFill>
          <a:blip r:embed="rId2"/>
          <a:stretch>
            <a:fillRect/>
          </a:stretch>
        </p:blipFill>
        <p:spPr>
          <a:xfrm>
            <a:off x="3540638" y="2000240"/>
            <a:ext cx="5246203" cy="408361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Questions for Discussion</a:t>
            </a:r>
            <a:endParaRPr lang="zh-CN" altLang="en-US" sz="36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714488"/>
            <a:ext cx="8229600" cy="4411675"/>
          </a:xfrm>
        </p:spPr>
        <p:txBody>
          <a:bodyPr>
            <a:normAutofit/>
          </a:bodyPr>
          <a:lstStyle/>
          <a:p>
            <a:pPr>
              <a:buNone/>
            </a:pPr>
            <a:r>
              <a:rPr lang="en-US" sz="2800" dirty="0" smtClean="0">
                <a:latin typeface="Times New Roman" pitchFamily="18" charset="0"/>
                <a:cs typeface="Times New Roman" pitchFamily="18" charset="0"/>
              </a:rPr>
              <a:t>    A. How was the New World related with and, at the same time, different from the Old World?</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B. What cultural heritage did the English permanent settlements leave for the future of America?</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C. Why did the Catholic Maryland colonial pattern fail while the other patterns thrived?</a:t>
            </a:r>
            <a:endParaRPr lang="zh-CN" altLang="en-US" sz="2800" dirty="0" smtClean="0">
              <a:latin typeface="Times New Roman" pitchFamily="18" charset="0"/>
              <a:cs typeface="Times New Roman" pitchFamily="18" charset="0"/>
            </a:endParaRPr>
          </a:p>
          <a:p>
            <a:pPr>
              <a:buNone/>
            </a:pP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D. What were the causes of the American War of Independence?</a:t>
            </a:r>
            <a:endParaRPr lang="zh-CN" altLang="en-US" sz="2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54230"/>
          </a:xfrm>
        </p:spPr>
        <p:txBody>
          <a:bodyPr/>
          <a:lstStyle/>
          <a:p>
            <a:r>
              <a:rPr lang="en-US" altLang="zh-CN" dirty="0" smtClean="0">
                <a:latin typeface="Batang" pitchFamily="18" charset="-127"/>
                <a:ea typeface="Batang" pitchFamily="18" charset="-127"/>
              </a:rPr>
              <a:t>The End </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457200" y="3214686"/>
            <a:ext cx="8229600" cy="2911477"/>
          </a:xfrm>
        </p:spPr>
        <p:txBody>
          <a:bodyPr/>
          <a:lstStyle/>
          <a:p>
            <a:pPr algn="ctr">
              <a:buNone/>
            </a:pPr>
            <a:r>
              <a:rPr lang="zh-CN" altLang="en-US" b="1" dirty="0" smtClean="0">
                <a:latin typeface="+mj-ea"/>
                <a:ea typeface="+mj-ea"/>
              </a:rPr>
              <a:t>高等教育出版社</a:t>
            </a:r>
            <a:endParaRPr lang="en-US" altLang="zh-CN" b="1" dirty="0" smtClean="0">
              <a:latin typeface="+mj-ea"/>
              <a:ea typeface="+mj-ea"/>
            </a:endParaRPr>
          </a:p>
          <a:p>
            <a:pPr algn="ctr">
              <a:buNone/>
            </a:pPr>
            <a:endParaRPr lang="en-US" altLang="zh-CN" sz="2000" dirty="0" smtClean="0">
              <a:latin typeface="+mj-ea"/>
            </a:endParaRPr>
          </a:p>
          <a:p>
            <a:pPr algn="ctr">
              <a:buNone/>
            </a:pPr>
            <a:endParaRPr lang="en-US" altLang="zh-CN" sz="2000" b="1" dirty="0" smtClean="0">
              <a:latin typeface="+mj-ea"/>
            </a:endParaRPr>
          </a:p>
          <a:p>
            <a:pPr algn="ctr">
              <a:buNone/>
            </a:pPr>
            <a:r>
              <a:rPr lang="en-US" altLang="zh-CN" sz="2800" b="1" dirty="0" smtClean="0">
                <a:latin typeface="+mj-ea"/>
              </a:rPr>
              <a:t>2015</a:t>
            </a:r>
            <a:endParaRPr lang="zh-CN"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Focal Points</a:t>
            </a:r>
            <a:endParaRPr lang="zh-CN" altLang="en-US" dirty="0"/>
          </a:p>
        </p:txBody>
      </p:sp>
      <p:sp>
        <p:nvSpPr>
          <p:cNvPr id="3" name="Content Placeholder 2"/>
          <p:cNvSpPr>
            <a:spLocks noGrp="1"/>
          </p:cNvSpPr>
          <p:nvPr>
            <p:ph idx="1"/>
          </p:nvPr>
        </p:nvSpPr>
        <p:spPr/>
        <p:txBody>
          <a:bodyPr>
            <a:normAutofit fontScale="92500" lnSpcReduction="20000"/>
          </a:bodyPr>
          <a:lstStyle/>
          <a:p>
            <a:pPr lvl="0"/>
            <a:r>
              <a:rPr lang="en-US" dirty="0" smtClean="0">
                <a:latin typeface="Times New Roman" pitchFamily="18" charset="0"/>
                <a:cs typeface="Times New Roman" pitchFamily="18" charset="0"/>
              </a:rPr>
              <a:t>The discovery of the Americas</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Three forces that led to the development of Europe and the English permanent settlements in North America</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four colonial patterns in North America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-Jamestown, Virginia</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-Puritan New England</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-Catholic Maryland</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-Quaker Pennsylvania</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American Revolution</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This Unit Is Divided into Four Sections</a:t>
            </a:r>
            <a:endParaRPr lang="zh-CN" altLang="en-US" sz="3600" dirty="0"/>
          </a:p>
        </p:txBody>
      </p:sp>
      <p:sp>
        <p:nvSpPr>
          <p:cNvPr id="3" name="Content Placeholder 2"/>
          <p:cNvSpPr>
            <a:spLocks noGrp="1"/>
          </p:cNvSpPr>
          <p:nvPr>
            <p:ph idx="1"/>
          </p:nvPr>
        </p:nvSpPr>
        <p:spPr/>
        <p:txBody>
          <a:bodyPr/>
          <a:lstStyle/>
          <a:p>
            <a:pPr marL="571500" indent="-571500">
              <a:buAutoNum type="romanUcPeriod"/>
            </a:pPr>
            <a:r>
              <a:rPr lang="en-US" altLang="zh-CN" dirty="0" smtClean="0">
                <a:latin typeface="Times New Roman" pitchFamily="18" charset="0"/>
                <a:cs typeface="Times New Roman" pitchFamily="18" charset="0"/>
              </a:rPr>
              <a:t>The Discovery of the Americas</a:t>
            </a:r>
          </a:p>
          <a:p>
            <a:pPr marL="571500" indent="-571500">
              <a:buNone/>
            </a:pPr>
            <a:r>
              <a:rPr lang="en-US" altLang="zh-CN" dirty="0" smtClean="0">
                <a:latin typeface="Times New Roman" pitchFamily="18" charset="0"/>
                <a:cs typeface="Times New Roman" pitchFamily="18" charset="0"/>
              </a:rPr>
              <a:t>II. </a:t>
            </a:r>
            <a:r>
              <a:rPr lang="en-US" dirty="0" smtClean="0">
                <a:latin typeface="Times New Roman" pitchFamily="18" charset="0"/>
                <a:cs typeface="Times New Roman" pitchFamily="18" charset="0"/>
              </a:rPr>
              <a:t>The Three Forces that Led to the Development of Europe and the English Permanent Settlements of Europeans in North America</a:t>
            </a:r>
          </a:p>
          <a:p>
            <a:pPr marL="571500" indent="-571500">
              <a:buNone/>
            </a:pPr>
            <a:r>
              <a:rPr lang="en-US" altLang="zh-CN" dirty="0" smtClean="0">
                <a:latin typeface="Times New Roman" pitchFamily="18" charset="0"/>
                <a:cs typeface="Times New Roman" pitchFamily="18" charset="0"/>
              </a:rPr>
              <a:t>III. </a:t>
            </a:r>
            <a:r>
              <a:rPr lang="en-US" dirty="0" smtClean="0">
                <a:latin typeface="Times New Roman" pitchFamily="18" charset="0"/>
                <a:cs typeface="Times New Roman" pitchFamily="18" charset="0"/>
              </a:rPr>
              <a:t>The Four Colonial Patterns in North America </a:t>
            </a:r>
          </a:p>
          <a:p>
            <a:pPr marL="571500" indent="-571500">
              <a:buNone/>
            </a:pPr>
            <a:r>
              <a:rPr lang="en-US" altLang="zh-CN" dirty="0" smtClean="0">
                <a:latin typeface="Times New Roman" pitchFamily="18" charset="0"/>
                <a:cs typeface="Times New Roman" pitchFamily="18" charset="0"/>
              </a:rPr>
              <a:t>IV. The American Revolution</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89034"/>
          </a:xfrm>
        </p:spPr>
        <p:txBody>
          <a:bodyPr>
            <a:normAutofit fontScale="90000"/>
          </a:bodyPr>
          <a:lstStyle/>
          <a:p>
            <a:r>
              <a:rPr lang="en-US" dirty="0" smtClean="0">
                <a:latin typeface="Times New Roman" pitchFamily="18" charset="0"/>
                <a:cs typeface="Times New Roman" pitchFamily="18" charset="0"/>
              </a:rPr>
              <a:t>I. The Discovery of the Americas</a:t>
            </a:r>
            <a:r>
              <a:rPr lang="zh-CN" altLang="en-US" dirty="0" smtClean="0">
                <a:latin typeface="Times New Roman" pitchFamily="18" charset="0"/>
                <a:cs typeface="Times New Roman" pitchFamily="18" charset="0"/>
              </a:rPr>
              <a:t/>
            </a:r>
            <a:br>
              <a:rPr lang="zh-CN" altLang="en-US" dirty="0" smtClean="0">
                <a:latin typeface="Times New Roman" pitchFamily="18" charset="0"/>
                <a:cs typeface="Times New Roman" pitchFamily="18" charset="0"/>
              </a:rPr>
            </a:b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smtClean="0">
                <a:latin typeface="Times New Roman" pitchFamily="18" charset="0"/>
                <a:cs typeface="Times New Roman" pitchFamily="18" charset="0"/>
              </a:rPr>
              <a:t>The first long-continuing immigration movement  to the Americas from Asia began probably 25000 years ago, and Siberian tribes crossed over the Bering Strait to Alaska, mistakenly called Indians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(The second immigration movement from Europe began with the expansion of Europe from the 16th century)</a:t>
            </a:r>
            <a:endParaRPr lang="zh-CN" altLang="en-US"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Christopher Columbus and John Cabot</a:t>
            </a:r>
            <a:endParaRPr lang="zh-CN" altLang="en-US" dirty="0"/>
          </a:p>
        </p:txBody>
      </p:sp>
      <p:sp>
        <p:nvSpPr>
          <p:cNvPr id="3" name="Content Placeholder 2"/>
          <p:cNvSpPr>
            <a:spLocks noGrp="1"/>
          </p:cNvSpPr>
          <p:nvPr>
            <p:ph idx="1"/>
          </p:nvPr>
        </p:nvSpPr>
        <p:spPr>
          <a:xfrm>
            <a:off x="500034" y="1928802"/>
            <a:ext cx="8186766" cy="4197361"/>
          </a:xfrm>
        </p:spPr>
        <p:txBody>
          <a:bodyPr/>
          <a:lstStyle/>
          <a:p>
            <a:pPr lvl="0"/>
            <a:r>
              <a:rPr lang="en-US" sz="2800" dirty="0" smtClean="0">
                <a:latin typeface="Times New Roman" pitchFamily="18" charset="0"/>
                <a:cs typeface="Times New Roman" pitchFamily="18" charset="0"/>
              </a:rPr>
              <a:t>In 1492 Christopher Columbus, sailing from Spain, landed on one of the Bahamas  Islands in the Caribbean Sea and “discovered” the New World.</a:t>
            </a:r>
            <a:endParaRPr lang="zh-CN" altLang="en-US" sz="28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In 1497 John Cabot arrived in today’s Canada; The English king claimed that North America belonged to England. </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altLang="zh-CN" sz="2800" dirty="0" smtClean="0">
                <a:latin typeface="Times New Roman" pitchFamily="18" charset="0"/>
                <a:cs typeface="Times New Roman" pitchFamily="18" charset="0"/>
              </a:rPr>
              <a:t>Christopher Columbus (left) and John Cabot (right)</a:t>
            </a:r>
            <a:endParaRPr lang="zh-CN" altLang="en-US" sz="2800" dirty="0"/>
          </a:p>
        </p:txBody>
      </p:sp>
      <p:pic>
        <p:nvPicPr>
          <p:cNvPr id="15" name="Content Placeholder 14" descr="Christopher_Columbus.png"/>
          <p:cNvPicPr>
            <a:picLocks noGrp="1" noChangeAspect="1"/>
          </p:cNvPicPr>
          <p:nvPr>
            <p:ph sz="half" idx="1"/>
          </p:nvPr>
        </p:nvPicPr>
        <p:blipFill>
          <a:blip r:embed="rId2"/>
          <a:stretch>
            <a:fillRect/>
          </a:stretch>
        </p:blipFill>
        <p:spPr>
          <a:xfrm>
            <a:off x="928662" y="1643050"/>
            <a:ext cx="3677036" cy="4429156"/>
          </a:xfrm>
        </p:spPr>
      </p:pic>
      <p:pic>
        <p:nvPicPr>
          <p:cNvPr id="16" name="Content Placeholder 15" descr="JohnCabot.jpg"/>
          <p:cNvPicPr>
            <a:picLocks noGrp="1" noChangeAspect="1"/>
          </p:cNvPicPr>
          <p:nvPr>
            <p:ph sz="half" idx="2"/>
          </p:nvPr>
        </p:nvPicPr>
        <p:blipFill>
          <a:blip r:embed="rId3" cstate="print"/>
          <a:stretch>
            <a:fillRect/>
          </a:stretch>
        </p:blipFill>
        <p:spPr>
          <a:xfrm>
            <a:off x="4986621" y="1600200"/>
            <a:ext cx="336175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186766" cy="1785950"/>
          </a:xfrm>
        </p:spPr>
        <p:txBody>
          <a:bodyPr>
            <a:noAutofit/>
          </a:bodyPr>
          <a:lstStyle/>
          <a:p>
            <a:r>
              <a:rPr lang="en-US" sz="3200" dirty="0" smtClean="0">
                <a:latin typeface="Times New Roman" pitchFamily="18" charset="0"/>
                <a:cs typeface="Times New Roman" pitchFamily="18" charset="0"/>
              </a:rPr>
              <a:t>II. The Three Forces that Led to the Development of Europe and the English Permanent Settlements of Europeans in North America</a:t>
            </a:r>
            <a:endParaRPr lang="zh-CN" altLang="en-US" sz="3200" dirty="0">
              <a:latin typeface="Times New Roman" pitchFamily="18" charset="0"/>
              <a:cs typeface="Times New Roman" pitchFamily="18" charset="0"/>
            </a:endParaRPr>
          </a:p>
        </p:txBody>
      </p:sp>
      <p:sp>
        <p:nvSpPr>
          <p:cNvPr id="5" name="Content Placeholder 4"/>
          <p:cNvSpPr>
            <a:spLocks noGrp="1"/>
          </p:cNvSpPr>
          <p:nvPr>
            <p:ph idx="1"/>
          </p:nvPr>
        </p:nvSpPr>
        <p:spPr>
          <a:xfrm>
            <a:off x="428596" y="3143248"/>
            <a:ext cx="8258204" cy="2982915"/>
          </a:xfrm>
        </p:spPr>
        <p:txBody>
          <a:bodyPr/>
          <a:lstStyle/>
          <a:p>
            <a:pPr>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 The development of capitalism in the 16</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and 17</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centuries and growth of the bourgeoisie and working class</a:t>
            </a:r>
            <a:endParaRPr lang="zh-CN" alt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1256</Words>
  <Application>Microsoft Office PowerPoint</Application>
  <PresentationFormat>On-screen Show (4:3)</PresentationFormat>
  <Paragraphs>134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《英语国家社会与文化入门》(下册）</vt:lpstr>
      <vt:lpstr>The United States of America Unit 3 American Beginnings </vt:lpstr>
      <vt:lpstr>Quiz</vt:lpstr>
      <vt:lpstr>Focal Points</vt:lpstr>
      <vt:lpstr>This Unit Is Divided into Four Sections</vt:lpstr>
      <vt:lpstr>I. The Discovery of the Americas </vt:lpstr>
      <vt:lpstr>Christopher Columbus and John Cabot</vt:lpstr>
      <vt:lpstr>Christopher Columbus (left) and John Cabot (right)</vt:lpstr>
      <vt:lpstr>II. The Three Forces that Led to the Development of Europe and the English Permanent Settlements of Europeans in North America</vt:lpstr>
      <vt:lpstr>II. The Three Forces that Led to the Development of Europe and the English Permanent Settlements of Europeans in North America</vt:lpstr>
      <vt:lpstr>Renaissance</vt:lpstr>
      <vt:lpstr>II. The Three Forces that Led to the Development of Europe and the English Permanent Settlements of Europeans in North America</vt:lpstr>
      <vt:lpstr>The Religious Reformation</vt:lpstr>
      <vt:lpstr>III. The Four Colonial Patterns in North America:  </vt:lpstr>
      <vt:lpstr>Two events that took place in Jamestown that would influence the shaping of American culture</vt:lpstr>
      <vt:lpstr>Slave Trade</vt:lpstr>
      <vt:lpstr>The Second Colonial Pattern—Puritan New England</vt:lpstr>
      <vt:lpstr>Persecution of Puritans in England and fleeing to Holland</vt:lpstr>
      <vt:lpstr>Puritan Legacies</vt:lpstr>
      <vt:lpstr>Settlement in Plymouth</vt:lpstr>
      <vt:lpstr>The Third Colonial Pattern—Catholic Maryland</vt:lpstr>
      <vt:lpstr>The Fourth Colonial Pattern—Quaker Pennsylvania</vt:lpstr>
      <vt:lpstr> Quakerism </vt:lpstr>
      <vt:lpstr>Quakers</vt:lpstr>
      <vt:lpstr> Quaker Pennsylvania—the Holy Experiment </vt:lpstr>
      <vt:lpstr>IV. The American Revolution</vt:lpstr>
      <vt:lpstr> The Boston Tea Party in 1773 </vt:lpstr>
      <vt:lpstr>The First Continental Congress</vt:lpstr>
      <vt:lpstr>The First Continental Congress in Philadelphia</vt:lpstr>
      <vt:lpstr>The American War of Independence</vt:lpstr>
      <vt:lpstr>The American Revolution</vt:lpstr>
      <vt:lpstr>The American Revolution</vt:lpstr>
      <vt:lpstr>The Signing of the Declaration of Independence</vt:lpstr>
      <vt:lpstr>Questions for Discussion</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Wang</dc:creator>
  <cp:lastModifiedBy>Wang</cp:lastModifiedBy>
  <cp:revision>66</cp:revision>
  <dcterms:created xsi:type="dcterms:W3CDTF">2014-09-30T23:03:18Z</dcterms:created>
  <dcterms:modified xsi:type="dcterms:W3CDTF">2015-12-05T18:53:42Z</dcterms:modified>
</cp:coreProperties>
</file>